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8" r:id="rId6"/>
    <p:sldId id="279" r:id="rId7"/>
    <p:sldId id="280" r:id="rId8"/>
    <p:sldId id="284" r:id="rId9"/>
    <p:sldId id="281" r:id="rId10"/>
    <p:sldId id="278" r:id="rId11"/>
    <p:sldId id="293" r:id="rId12"/>
    <p:sldId id="277" r:id="rId13"/>
    <p:sldId id="292" r:id="rId14"/>
    <p:sldId id="286" r:id="rId15"/>
    <p:sldId id="289" r:id="rId16"/>
    <p:sldId id="291" r:id="rId17"/>
    <p:sldId id="294" r:id="rId18"/>
    <p:sldId id="290" r:id="rId19"/>
    <p:sldId id="296" r:id="rId20"/>
    <p:sldId id="295" r:id="rId21"/>
    <p:sldId id="297" r:id="rId22"/>
    <p:sldId id="29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E123-304E-4DEC-A582-7D273314603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38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97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90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?id=15&amp;arrangement=162472#!page-6063030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wereld en ik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Marktverkenning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Financieel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Verborgen impact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Ondernemen</a:t>
            </a: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Opstart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9999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Creativiteit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1" y="0"/>
            <a:ext cx="7176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b="1" dirty="0"/>
              <a:t>Portfolio</a:t>
            </a:r>
          </a:p>
        </p:txBody>
      </p:sp>
      <p:sp>
        <p:nvSpPr>
          <p:cNvPr id="74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Leerarrangementen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LA kwaliteitskeurmerken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LA Duurzaamheid in een specialisatie 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LA Analyse </a:t>
            </a:r>
          </a:p>
          <a:p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Alle </a:t>
            </a:r>
            <a:r>
              <a:rPr lang="nl-NL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LA’s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zijn verplicht</a:t>
            </a: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Feedback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minimaal </a:t>
            </a:r>
            <a:r>
              <a:rPr lang="nl-NL" sz="2400" u="sng" dirty="0">
                <a:solidFill>
                  <a:srgbClr val="000000"/>
                </a:solidFill>
              </a:rPr>
              <a:t>4x feedback </a:t>
            </a:r>
            <a:r>
              <a:rPr lang="nl-NL" sz="2400" dirty="0">
                <a:solidFill>
                  <a:srgbClr val="000000"/>
                </a:solidFill>
              </a:rPr>
              <a:t>op het niveau </a:t>
            </a:r>
            <a:r>
              <a:rPr lang="nl-NL" sz="2400" u="sng" dirty="0">
                <a:solidFill>
                  <a:srgbClr val="000000"/>
                </a:solidFill>
              </a:rPr>
              <a:t>begripsvorming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4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675C2-714A-4050-A990-CF3BB2FC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Maatschappelijke stage</a:t>
            </a:r>
          </a:p>
        </p:txBody>
      </p:sp>
      <p:pic>
        <p:nvPicPr>
          <p:cNvPr id="5" name="Picture 2" descr="Afbeeldingsresultaat voor maatschappelijke stage">
            <a:extLst>
              <a:ext uri="{FF2B5EF4-FFF2-40B4-BE49-F238E27FC236}">
                <a16:creationId xmlns:a16="http://schemas.microsoft.com/office/drawing/2014/main" id="{5AB73278-3DF6-4415-93D7-C0C2C07F3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r="17757" b="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3F6EE-BCB5-4013-9404-69232DD2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nl-NL" sz="1700" dirty="0">
                <a:solidFill>
                  <a:srgbClr val="000000"/>
                </a:solidFill>
              </a:rPr>
              <a:t>Zelf organiseren op 15-12-2019</a:t>
            </a:r>
          </a:p>
          <a:p>
            <a:r>
              <a:rPr lang="nl-NL" sz="1700" dirty="0">
                <a:solidFill>
                  <a:srgbClr val="000000"/>
                </a:solidFill>
              </a:rPr>
              <a:t>Zet je netwerk in!</a:t>
            </a:r>
            <a:endParaRPr lang="nl-NL" sz="17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 dirty="0">
                <a:solidFill>
                  <a:srgbClr val="000000"/>
                </a:solidFill>
              </a:rPr>
              <a:t>Werk van vader, moeder, tante of buurman </a:t>
            </a:r>
          </a:p>
          <a:p>
            <a:pPr lvl="1"/>
            <a:r>
              <a:rPr lang="nl-NL" sz="1700" dirty="0">
                <a:solidFill>
                  <a:srgbClr val="000000"/>
                </a:solidFill>
              </a:rPr>
              <a:t>Bejaardentehuis van opa of oma </a:t>
            </a:r>
            <a:endParaRPr lang="nl-NL" sz="17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 dirty="0">
                <a:solidFill>
                  <a:srgbClr val="000000"/>
                </a:solidFill>
              </a:rPr>
              <a:t>Asiel waar je kat vandaan komt </a:t>
            </a:r>
            <a:endParaRPr lang="nl-NL" sz="17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 dirty="0">
                <a:solidFill>
                  <a:srgbClr val="000000"/>
                </a:solidFill>
              </a:rPr>
              <a:t>Buurthuis in de wijk</a:t>
            </a:r>
            <a:endParaRPr lang="nl-NL" sz="1700" dirty="0">
              <a:solidFill>
                <a:srgbClr val="000000"/>
              </a:solidFill>
              <a:cs typeface="Calibri"/>
            </a:endParaRPr>
          </a:p>
          <a:p>
            <a:r>
              <a:rPr lang="nl-NL" sz="1700" dirty="0">
                <a:solidFill>
                  <a:srgbClr val="000000"/>
                </a:solidFill>
              </a:rPr>
              <a:t>Eisen:</a:t>
            </a:r>
            <a:endParaRPr lang="nl-NL" sz="17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 dirty="0">
                <a:solidFill>
                  <a:srgbClr val="000000"/>
                </a:solidFill>
              </a:rPr>
              <a:t>Niet je eigen werk </a:t>
            </a:r>
            <a:endParaRPr lang="nl-NL" sz="17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 dirty="0">
                <a:solidFill>
                  <a:srgbClr val="000000"/>
                </a:solidFill>
              </a:rPr>
              <a:t>Je mag niet betaald worden </a:t>
            </a:r>
            <a:endParaRPr lang="nl-NL" sz="17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 dirty="0">
                <a:solidFill>
                  <a:srgbClr val="000000"/>
                </a:solidFill>
              </a:rPr>
              <a:t>Je mag er filmen (je moet een vlog opnemen) </a:t>
            </a:r>
            <a:endParaRPr lang="nl-NL" sz="17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51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05713-E0E3-4E8D-B4E1-D02B23CB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4544480" cy="2760098"/>
          </a:xfrm>
        </p:spPr>
        <p:txBody>
          <a:bodyPr>
            <a:normAutofit/>
          </a:bodyPr>
          <a:lstStyle/>
          <a:p>
            <a:r>
              <a:rPr lang="nl-NL" sz="3600" b="1" dirty="0" err="1"/>
              <a:t>wwwwwwwwwwikiwijs</a:t>
            </a:r>
            <a:endParaRPr lang="nl-NL" sz="3600" b="1" dirty="0"/>
          </a:p>
        </p:txBody>
      </p:sp>
      <p:sp>
        <p:nvSpPr>
          <p:cNvPr id="16" name="Tijdelijke aanduiding voor inhoud 5">
            <a:extLst>
              <a:ext uri="{FF2B5EF4-FFF2-40B4-BE49-F238E27FC236}">
                <a16:creationId xmlns:a16="http://schemas.microsoft.com/office/drawing/2014/main" id="{24F6EDA3-2BC9-480E-83F5-4E49C52BF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Natuurlijk hebben we weer een wikiwijs gemaakt met (alle) informatie.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cs typeface="Calibri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8463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9EAA6-A026-45D1-9442-55ABA45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b="1" kern="1200" dirty="0" err="1">
                <a:latin typeface="+mj-lt"/>
                <a:ea typeface="+mj-ea"/>
                <a:cs typeface="+mj-cs"/>
              </a:rPr>
              <a:t>Belangrijke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dirty="0"/>
              <a:t>data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4BAA12-D963-49DD-BC72-A96D7987C5E1}"/>
              </a:ext>
            </a:extLst>
          </p:cNvPr>
          <p:cNvSpPr txBox="1"/>
          <p:nvPr/>
        </p:nvSpPr>
        <p:spPr>
          <a:xfrm>
            <a:off x="5762445" y="379562"/>
            <a:ext cx="617651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b="1" dirty="0">
                <a:latin typeface="Arial"/>
                <a:cs typeface="Arial"/>
              </a:rPr>
              <a:t>2021</a:t>
            </a:r>
            <a:endParaRPr lang="nl-NL" sz="2800" b="1" dirty="0"/>
          </a:p>
          <a:p>
            <a:pPr marL="0" indent="0">
              <a:buNone/>
            </a:pPr>
            <a:r>
              <a:rPr lang="nl-NL" sz="1600" dirty="0"/>
              <a:t>3-12 portfolio herkansing p1</a:t>
            </a:r>
          </a:p>
          <a:p>
            <a:pPr marL="0" indent="0">
              <a:buNone/>
            </a:pPr>
            <a:r>
              <a:rPr lang="nl-NL" sz="1600" dirty="0"/>
              <a:t>17-12 IBS herkansing p1 </a:t>
            </a:r>
            <a:endParaRPr lang="nl-NL" sz="1600" dirty="0">
              <a:cs typeface="Calibri"/>
            </a:endParaRPr>
          </a:p>
          <a:p>
            <a:endParaRPr lang="nl-NL" sz="2800" dirty="0">
              <a:latin typeface="Arial"/>
              <a:cs typeface="Arial"/>
            </a:endParaRPr>
          </a:p>
          <a:p>
            <a:r>
              <a:rPr lang="nl-NL" sz="2800" b="1" dirty="0">
                <a:latin typeface="Arial"/>
                <a:cs typeface="Arial"/>
              </a:rPr>
              <a:t>2022</a:t>
            </a:r>
            <a:endParaRPr lang="nl-NL" sz="2800" b="1" dirty="0"/>
          </a:p>
          <a:p>
            <a:pPr marL="457200" indent="-457200">
              <a:buFont typeface="Arial"/>
              <a:buChar char="•"/>
            </a:pPr>
            <a:r>
              <a:rPr lang="nl-NL" sz="1600" dirty="0">
                <a:latin typeface="Arial"/>
                <a:cs typeface="Arial"/>
              </a:rPr>
              <a:t>10 Voorstelformulier stage 3</a:t>
            </a:r>
          </a:p>
          <a:p>
            <a:pPr marL="457200" indent="-457200">
              <a:buFont typeface="Arial"/>
              <a:buChar char="•"/>
            </a:pPr>
            <a:r>
              <a:rPr lang="nl-NL" sz="1600" dirty="0">
                <a:latin typeface="Arial"/>
                <a:cs typeface="Arial"/>
              </a:rPr>
              <a:t>24 januari Vlog inleveren</a:t>
            </a:r>
          </a:p>
          <a:p>
            <a:pPr marL="457200" indent="-457200">
              <a:buFont typeface="Arial"/>
              <a:buChar char="•"/>
            </a:pPr>
            <a:r>
              <a:rPr lang="nl-NL" sz="1600" dirty="0">
                <a:latin typeface="Arial"/>
                <a:cs typeface="Arial"/>
              </a:rPr>
              <a:t>24 januari Ondernemingsplan</a:t>
            </a:r>
          </a:p>
          <a:p>
            <a:pPr marL="457200" indent="-457200">
              <a:buFont typeface="Arial"/>
              <a:buChar char="•"/>
            </a:pPr>
            <a:r>
              <a:rPr lang="nl-NL" sz="1600" dirty="0">
                <a:latin typeface="Arial"/>
                <a:cs typeface="Arial"/>
              </a:rPr>
              <a:t>27 januari Portfolio inleveren</a:t>
            </a:r>
          </a:p>
          <a:p>
            <a:pPr marL="457200" indent="-457200">
              <a:buFont typeface="Arial"/>
              <a:buChar char="•"/>
            </a:pPr>
            <a:r>
              <a:rPr lang="nl-NL" sz="1600" dirty="0">
                <a:latin typeface="Arial"/>
                <a:cs typeface="Arial"/>
              </a:rPr>
              <a:t>31 januari Kennistoets</a:t>
            </a:r>
          </a:p>
        </p:txBody>
      </p:sp>
    </p:spTree>
    <p:extLst>
      <p:ext uri="{BB962C8B-B14F-4D97-AF65-F5344CB8AC3E}">
        <p14:creationId xmlns:p14="http://schemas.microsoft.com/office/powerpoint/2010/main" val="133058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9EAA6-A026-45D1-9442-55ABA45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b="1" kern="1200" dirty="0">
                <a:latin typeface="+mj-lt"/>
                <a:ea typeface="+mj-ea"/>
                <a:cs typeface="+mj-cs"/>
              </a:rPr>
              <a:t>‘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Belangrijke</a:t>
            </a:r>
            <a:r>
              <a:rPr lang="en-US" b="1" kern="1200" dirty="0">
                <a:latin typeface="+mj-lt"/>
                <a:ea typeface="+mj-ea"/>
                <a:cs typeface="+mj-cs"/>
              </a:rPr>
              <a:t>’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mensen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6D8F9AF-6BBD-4429-878C-6D84366A2326}"/>
              </a:ext>
            </a:extLst>
          </p:cNvPr>
          <p:cNvSpPr txBox="1"/>
          <p:nvPr/>
        </p:nvSpPr>
        <p:spPr>
          <a:xfrm>
            <a:off x="4795736" y="1352145"/>
            <a:ext cx="62159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Thomas</a:t>
            </a:r>
            <a:r>
              <a:rPr lang="nl-NL" dirty="0"/>
              <a:t> en </a:t>
            </a:r>
            <a:r>
              <a:rPr lang="nl-NL" sz="2800" dirty="0"/>
              <a:t>Machiel </a:t>
            </a:r>
            <a:r>
              <a:rPr lang="nl-NL" dirty="0"/>
              <a:t>zijn verantwoordelijk voor deze periode.</a:t>
            </a:r>
          </a:p>
          <a:p>
            <a:endParaRPr lang="nl-NL" dirty="0"/>
          </a:p>
          <a:p>
            <a:r>
              <a:rPr lang="nl-NL" dirty="0"/>
              <a:t>Dus vragen over het IBS graag aan hen stellen.</a:t>
            </a:r>
          </a:p>
        </p:txBody>
      </p:sp>
    </p:spTree>
    <p:extLst>
      <p:ext uri="{BB962C8B-B14F-4D97-AF65-F5344CB8AC3E}">
        <p14:creationId xmlns:p14="http://schemas.microsoft.com/office/powerpoint/2010/main" val="428264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6EBD4F-04E5-4C54-8BAB-0EFA5F99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Groepsindeling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92CCD3CD-F181-47A7-BE95-24F5AA895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0135"/>
              </p:ext>
            </p:extLst>
          </p:nvPr>
        </p:nvGraphicFramePr>
        <p:xfrm>
          <a:off x="6081808" y="541606"/>
          <a:ext cx="4732860" cy="5678221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946572">
                  <a:extLst>
                    <a:ext uri="{9D8B030D-6E8A-4147-A177-3AD203B41FA5}">
                      <a16:colId xmlns:a16="http://schemas.microsoft.com/office/drawing/2014/main" val="707550736"/>
                    </a:ext>
                  </a:extLst>
                </a:gridCol>
                <a:gridCol w="946572">
                  <a:extLst>
                    <a:ext uri="{9D8B030D-6E8A-4147-A177-3AD203B41FA5}">
                      <a16:colId xmlns:a16="http://schemas.microsoft.com/office/drawing/2014/main" val="1201646083"/>
                    </a:ext>
                  </a:extLst>
                </a:gridCol>
                <a:gridCol w="946572">
                  <a:extLst>
                    <a:ext uri="{9D8B030D-6E8A-4147-A177-3AD203B41FA5}">
                      <a16:colId xmlns:a16="http://schemas.microsoft.com/office/drawing/2014/main" val="3361595617"/>
                    </a:ext>
                  </a:extLst>
                </a:gridCol>
                <a:gridCol w="946572">
                  <a:extLst>
                    <a:ext uri="{9D8B030D-6E8A-4147-A177-3AD203B41FA5}">
                      <a16:colId xmlns:a16="http://schemas.microsoft.com/office/drawing/2014/main" val="1200253690"/>
                    </a:ext>
                  </a:extLst>
                </a:gridCol>
                <a:gridCol w="946572">
                  <a:extLst>
                    <a:ext uri="{9D8B030D-6E8A-4147-A177-3AD203B41FA5}">
                      <a16:colId xmlns:a16="http://schemas.microsoft.com/office/drawing/2014/main" val="86356154"/>
                    </a:ext>
                  </a:extLst>
                </a:gridCol>
              </a:tblGrid>
              <a:tr h="395702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Klas 1 a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1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2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3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4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847752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Roos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Luke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Cas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Finn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24865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Simon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Mees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Ties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Julian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156162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Nevaeh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Jasper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Luna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949456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Amy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Laoise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Maud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Imke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848532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Kevin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410934"/>
                  </a:ext>
                </a:extLst>
              </a:tr>
              <a:tr h="441833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898757"/>
                  </a:ext>
                </a:extLst>
              </a:tr>
              <a:tr h="441833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612489"/>
                  </a:ext>
                </a:extLst>
              </a:tr>
              <a:tr h="441833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449029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Klas 1b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1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2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3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Groep 4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72526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Axel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Boaz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Dairo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Jens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9782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Malou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Brent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Fleur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Lieke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125066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Merel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Melle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Paul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Youri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789920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Teun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Yinthe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Willem</a:t>
                      </a:r>
                    </a:p>
                  </a:txBody>
                  <a:tcPr marL="11977" marR="11977" marT="11977" marB="943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26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01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AD2329-3206-4547-A642-FE7E5F75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Opdracht: ondernemersgeest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9AEFA2-6F09-4E56-8453-09EFA5C8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8" r="3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E8445-A8A9-41BE-B92E-6F93E071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89915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E6DA4F-0BC1-4D67-9F5D-5D95D2117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8" r="3" b="3"/>
          <a:stretch/>
        </p:blipFill>
        <p:spPr>
          <a:xfrm>
            <a:off x="6096000" y="0"/>
            <a:ext cx="3750290" cy="22011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726935-6237-4975-A9F1-9E3A6415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Spelregels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EB2F7-5A1C-456F-95EB-A41C5924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646"/>
            <a:ext cx="10515600" cy="4351338"/>
          </a:xfrm>
        </p:spPr>
        <p:txBody>
          <a:bodyPr/>
          <a:lstStyle/>
          <a:p>
            <a:r>
              <a:rPr lang="nl-NL" dirty="0"/>
              <a:t>Maak met je groepje een strategie (10 minuten)</a:t>
            </a:r>
          </a:p>
          <a:p>
            <a:r>
              <a:rPr lang="nl-NL" dirty="0"/>
              <a:t>Laat je strategie goedkeuren door Tim en Machiel</a:t>
            </a:r>
          </a:p>
          <a:p>
            <a:r>
              <a:rPr lang="nl-NL" dirty="0"/>
              <a:t>Probeer in </a:t>
            </a:r>
            <a:r>
              <a:rPr lang="nl-NL" b="1" dirty="0"/>
              <a:t>60 minuten </a:t>
            </a:r>
            <a:r>
              <a:rPr lang="nl-NL" dirty="0"/>
              <a:t>zo goed mogelijk te ruilen iets ‘beters/nieuws’</a:t>
            </a:r>
          </a:p>
          <a:p>
            <a:r>
              <a:rPr lang="nl-NL" dirty="0"/>
              <a:t>Houd je aan de regels </a:t>
            </a:r>
            <a:r>
              <a:rPr lang="nl-NL" dirty="0" err="1"/>
              <a:t>mbt</a:t>
            </a:r>
            <a:r>
              <a:rPr lang="nl-NL" dirty="0"/>
              <a:t> Corona</a:t>
            </a:r>
          </a:p>
          <a:p>
            <a:r>
              <a:rPr lang="nl-NL" dirty="0"/>
              <a:t>Kom na 60 minuten terug.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4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D2329-3206-4547-A642-FE7E5F75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Opdracht voor je mindset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2CBDB1-6CEB-4294-B73D-4D8D8F0C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4741" r="6739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E8445-A8A9-41BE-B92E-6F93E071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Zoek een </a:t>
            </a:r>
            <a:r>
              <a:rPr lang="nl-NL" sz="2000" b="1" dirty="0" err="1">
                <a:solidFill>
                  <a:srgbClr val="000000"/>
                </a:solidFill>
              </a:rPr>
              <a:t>tedx</a:t>
            </a:r>
            <a:r>
              <a:rPr lang="nl-NL" sz="2000" b="1" dirty="0">
                <a:solidFill>
                  <a:srgbClr val="000000"/>
                </a:solidFill>
              </a:rPr>
              <a:t> filmpje </a:t>
            </a:r>
            <a:r>
              <a:rPr lang="nl-NL" sz="2000" dirty="0">
                <a:solidFill>
                  <a:srgbClr val="000000"/>
                </a:solidFill>
              </a:rPr>
              <a:t>op die jou inspireert als het gaat om ‘ondernemen’  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Houd hierbij People, </a:t>
            </a:r>
            <a:r>
              <a:rPr lang="nl-NL" sz="2000" dirty="0" err="1">
                <a:solidFill>
                  <a:srgbClr val="000000"/>
                </a:solidFill>
              </a:rPr>
              <a:t>Planet</a:t>
            </a:r>
            <a:r>
              <a:rPr lang="nl-NL" sz="2000" dirty="0">
                <a:solidFill>
                  <a:srgbClr val="000000"/>
                </a:solidFill>
              </a:rPr>
              <a:t>, Profit in je achterhoofd.</a:t>
            </a:r>
          </a:p>
        </p:txBody>
      </p:sp>
    </p:spTree>
    <p:extLst>
      <p:ext uri="{BB962C8B-B14F-4D97-AF65-F5344CB8AC3E}">
        <p14:creationId xmlns:p14="http://schemas.microsoft.com/office/powerpoint/2010/main" val="251959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l-NL" sz="4000" b="1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/>
          </a:bodyPr>
          <a:lstStyle/>
          <a:p>
            <a:r>
              <a:rPr lang="nl-NL" sz="1800"/>
              <a:t>Herkansing </a:t>
            </a:r>
          </a:p>
          <a:p>
            <a:r>
              <a:rPr lang="nl-NL" sz="1800"/>
              <a:t>IBS De wereld en ik</a:t>
            </a:r>
          </a:p>
          <a:p>
            <a:r>
              <a:rPr lang="nl-NL" sz="1800"/>
              <a:t>Toetsing </a:t>
            </a:r>
          </a:p>
          <a:p>
            <a:r>
              <a:rPr lang="nl-NL" sz="1800"/>
              <a:t>Portfolio </a:t>
            </a:r>
          </a:p>
          <a:p>
            <a:r>
              <a:rPr lang="nl-NL" sz="1800"/>
              <a:t>Maatschappelijke stage</a:t>
            </a:r>
          </a:p>
          <a:p>
            <a:r>
              <a:rPr lang="nl-NL" sz="1800"/>
              <a:t>Belangrijke data</a:t>
            </a:r>
          </a:p>
        </p:txBody>
      </p:sp>
      <p:pic>
        <p:nvPicPr>
          <p:cNvPr id="3074" name="Picture 2" descr="Afbeeldingsresultaat voor inhoud">
            <a:extLst>
              <a:ext uri="{FF2B5EF4-FFF2-40B4-BE49-F238E27FC236}">
                <a16:creationId xmlns:a16="http://schemas.microsoft.com/office/drawing/2014/main" id="{57398C81-7A2F-477F-A4DF-7BB1328B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195" y="3144876"/>
            <a:ext cx="5141701" cy="24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/>
              <a:t>Herkansing</a:t>
            </a:r>
          </a:p>
        </p:txBody>
      </p:sp>
      <p:pic>
        <p:nvPicPr>
          <p:cNvPr id="1026" name="Picture 2" descr="Afbeeldingsresultaat voor herkansing">
            <a:extLst>
              <a:ext uri="{FF2B5EF4-FFF2-40B4-BE49-F238E27FC236}">
                <a16:creationId xmlns:a16="http://schemas.microsoft.com/office/drawing/2014/main" id="{9376C960-9BDB-4491-A853-F3FBB6773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r="320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3-12 portfolio herkansing p1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17-12 IBS herkansing p1 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Je mag één onderdeel herkansen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Een week van te voren geef je aan welk onderdeel je wil herkansen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Kennistoets mag alleen gemaakt worden als portfolio op orde is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Producten inleveren voor deze dag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Kennistoets op school </a:t>
            </a:r>
            <a:endParaRPr lang="nl-NL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8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IBS De wereld en ik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DB59A1-6485-4CEC-888D-B8F7AA86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9" y="1928594"/>
            <a:ext cx="3661831" cy="302101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nl-NL" sz="2000" i="1">
                <a:solidFill>
                  <a:srgbClr val="000000"/>
                </a:solidFill>
              </a:rPr>
              <a:t>Wat is jouw rol in de wereld van nu en morgen? </a:t>
            </a: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nl-NL" sz="2000" b="1">
                <a:solidFill>
                  <a:srgbClr val="000000"/>
                </a:solidFill>
              </a:rPr>
              <a:t>Doel van de periode</a:t>
            </a:r>
            <a:br>
              <a:rPr lang="nl-NL" sz="2000">
                <a:solidFill>
                  <a:srgbClr val="000000"/>
                </a:solidFill>
              </a:rPr>
            </a:br>
            <a:r>
              <a:rPr lang="nl-NL" sz="2000">
                <a:solidFill>
                  <a:srgbClr val="000000"/>
                </a:solidFill>
              </a:rPr>
              <a:t>Duurzame mini-onderneming opzetten en uitvoeren + maatschappelijke stagedag lopen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000">
                <a:solidFill>
                  <a:srgbClr val="000000"/>
                </a:solidFill>
              </a:rPr>
              <a:t>Uitvoering mini-onderneming door jullie groepen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000">
                <a:solidFill>
                  <a:srgbClr val="000000"/>
                </a:solidFill>
              </a:rPr>
              <a:t>Maatschappelijke stage zelf organiseren</a:t>
            </a:r>
          </a:p>
          <a:p>
            <a:pPr marL="342900" lvl="1" indent="-342900">
              <a:spcBef>
                <a:spcPts val="1000"/>
              </a:spcBef>
            </a:pPr>
            <a:endParaRPr lang="nl-N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1068356" cy="79779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25460" y="219558"/>
            <a:ext cx="789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Run je eigen onderneming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9853" y="797800"/>
            <a:ext cx="10526456" cy="45243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5895" indent="-175895">
              <a:spcBef>
                <a:spcPct val="50000"/>
              </a:spcBef>
            </a:pPr>
            <a:r>
              <a:rPr lang="nl-NL" sz="1800" b="1"/>
              <a:t>Stappen</a:t>
            </a:r>
            <a:r>
              <a:rPr lang="nl-NL" sz="1800" b="1">
                <a:solidFill>
                  <a:srgbClr val="CCFF33"/>
                </a:solidFill>
              </a:rPr>
              <a:t>			</a:t>
            </a:r>
            <a:endParaRPr lang="nl-NL"/>
          </a:p>
          <a:p>
            <a:pPr marL="175895" indent="-175895">
              <a:buFontTx/>
              <a:buChar char="-"/>
            </a:pPr>
            <a:r>
              <a:rPr lang="nl-NL" sz="1800"/>
              <a:t>Je gaat brainstormen met je groep over het product of de dienst die jullie aan gaan bieden.</a:t>
            </a:r>
          </a:p>
          <a:p>
            <a:pPr marL="0" indent="0"/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/>
              <a:t>Je maakt een plan van aanpak met daarin: product/dienst omschrijving, </a:t>
            </a:r>
            <a:r>
              <a:rPr lang="nl-NL" sz="1800" err="1"/>
              <a:t>doelgroepanalyse</a:t>
            </a:r>
            <a:r>
              <a:rPr lang="nl-NL" sz="1800"/>
              <a:t>, marktanalyse, financiële berekening van de verkoopprijs product/dienst, begroting, aanpak beschrijving, aankleding, promotie, taakverdeling, planning en invulling van de week. Je zorgt voor bemanning van je stand tijdens de pauzes en voor/na school. Jullie houden de verkoop dagelijks bij zodat je deze kunt verwerken in je financiële administratie. </a:t>
            </a:r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/>
              <a:t>Na de uitvoering maak je een exploitatieoverzicht.</a:t>
            </a:r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>
                <a:latin typeface="Arial"/>
                <a:ea typeface="ＭＳ Ｐゴシック"/>
                <a:cs typeface="Arial"/>
              </a:rPr>
              <a:t>Voorwaarden voor  zijn: MVO, professionaliteit (HACCP),  </a:t>
            </a:r>
            <a:endParaRPr lang="nl-NL" sz="1800"/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>
                <a:latin typeface="Arial"/>
                <a:ea typeface="ＭＳ Ｐゴシック"/>
                <a:cs typeface="Arial"/>
              </a:rPr>
              <a:t>Tussentijds kun je te maken krijgen met de overheid,  activisme en keuringsinstanties. </a:t>
            </a:r>
            <a:endParaRPr lang="nl-NL" sz="1800"/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/>
              <a:t>Denk aan de verslagstructuur en bronvermelding. 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354412" y="6255628"/>
            <a:ext cx="471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>
                <a:latin typeface="Arial" panose="020B0604020202020204" pitchFamily="34" charset="0"/>
                <a:cs typeface="Arial" panose="020B0604020202020204" pitchFamily="34" charset="0"/>
              </a:rPr>
              <a:t>Hoe pak jij het aan?</a:t>
            </a:r>
          </a:p>
        </p:txBody>
      </p:sp>
    </p:spTree>
    <p:extLst>
      <p:ext uri="{BB962C8B-B14F-4D97-AF65-F5344CB8AC3E}">
        <p14:creationId xmlns:p14="http://schemas.microsoft.com/office/powerpoint/2010/main" val="150958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175" y="1150842"/>
            <a:ext cx="2669406" cy="1781175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FFFFFF"/>
                </a:solidFill>
              </a:rPr>
              <a:t>Toetsing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nl-NL" sz="1600" dirty="0"/>
              <a:t>Kennistoets </a:t>
            </a:r>
          </a:p>
          <a:p>
            <a:r>
              <a:rPr lang="nl-NL" sz="1600" dirty="0"/>
              <a:t>Ondernemingsplan</a:t>
            </a:r>
          </a:p>
          <a:p>
            <a:r>
              <a:rPr lang="nl-NL" sz="1600" dirty="0"/>
              <a:t>Vlog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F8F088D-653A-4AE3-A7F8-3ABEF1292372}"/>
              </a:ext>
            </a:extLst>
          </p:cNvPr>
          <p:cNvGraphicFramePr>
            <a:graphicFrameLocks noGrp="1"/>
          </p:cNvGraphicFramePr>
          <p:nvPr/>
        </p:nvGraphicFramePr>
        <p:xfrm>
          <a:off x="4662102" y="1236361"/>
          <a:ext cx="6903725" cy="4262246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1540620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635023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2397986">
                  <a:extLst>
                    <a:ext uri="{9D8B030D-6E8A-4147-A177-3AD203B41FA5}">
                      <a16:colId xmlns:a16="http://schemas.microsoft.com/office/drawing/2014/main" val="3654790319"/>
                    </a:ext>
                  </a:extLst>
                </a:gridCol>
                <a:gridCol w="1330096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746462"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Toetsen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 dirty="0">
                          <a:solidFill>
                            <a:schemeClr val="lt1"/>
                          </a:solidFill>
                        </a:rPr>
                        <a:t>Kennistoets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Ondernemingsplan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Vlog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660990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Bijbehorende</a:t>
                      </a:r>
                      <a:r>
                        <a:rPr lang="nl-NL" sz="1200" b="1" cap="none" spc="0" baseline="0">
                          <a:solidFill>
                            <a:schemeClr val="tx1"/>
                          </a:solidFill>
                        </a:rPr>
                        <a:t> leerdoelen</a:t>
                      </a:r>
                      <a:endParaRPr lang="nl-NL" sz="12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1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2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3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Duur toets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Weging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1x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Cesuur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66% =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5,5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= 5,5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= 5,5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Resultaat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Plaats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Samenwerking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Individueel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Groepsproduct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Individueel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9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65" y="1437097"/>
            <a:ext cx="7361911" cy="45451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Maatschappelijk Verantwoord Ondernemen (MVO)</a:t>
            </a:r>
          </a:p>
        </p:txBody>
      </p:sp>
    </p:spTree>
    <p:extLst>
      <p:ext uri="{BB962C8B-B14F-4D97-AF65-F5344CB8AC3E}">
        <p14:creationId xmlns:p14="http://schemas.microsoft.com/office/powerpoint/2010/main" val="42806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DDA54-CC42-4CF9-AD0C-230CFBE3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Welke impact heeft mijn organisatie??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377867A-B558-423F-8429-FA2F4597F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961" r="9180" b="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EEA607-3772-4406-9A14-4B777F76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err="1">
                <a:solidFill>
                  <a:srgbClr val="000000"/>
                </a:solidFill>
              </a:rPr>
              <a:t>Welke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waarde</a:t>
            </a:r>
            <a:r>
              <a:rPr lang="en-US" sz="2000">
                <a:solidFill>
                  <a:srgbClr val="000000"/>
                </a:solidFill>
              </a:rPr>
              <a:t> lever </a:t>
            </a:r>
            <a:r>
              <a:rPr lang="en-US" sz="2000" err="1">
                <a:solidFill>
                  <a:srgbClr val="000000"/>
                </a:solidFill>
              </a:rPr>
              <a:t>ik</a:t>
            </a:r>
            <a:r>
              <a:rPr lang="en-US" sz="2000">
                <a:solidFill>
                  <a:srgbClr val="000000"/>
                </a:solidFill>
              </a:rPr>
              <a:t> op qua People</a:t>
            </a:r>
          </a:p>
          <a:p>
            <a:r>
              <a:rPr lang="en-US" sz="2000" err="1">
                <a:solidFill>
                  <a:srgbClr val="000000"/>
                </a:solidFill>
              </a:rPr>
              <a:t>Welke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waarde</a:t>
            </a:r>
            <a:r>
              <a:rPr lang="en-US" sz="2000">
                <a:solidFill>
                  <a:srgbClr val="000000"/>
                </a:solidFill>
              </a:rPr>
              <a:t> lever </a:t>
            </a:r>
            <a:r>
              <a:rPr lang="en-US" sz="2000" err="1">
                <a:solidFill>
                  <a:srgbClr val="000000"/>
                </a:solidFill>
              </a:rPr>
              <a:t>ik</a:t>
            </a:r>
            <a:r>
              <a:rPr lang="en-US" sz="2000">
                <a:solidFill>
                  <a:srgbClr val="000000"/>
                </a:solidFill>
              </a:rPr>
              <a:t> op qua Planet</a:t>
            </a:r>
          </a:p>
          <a:p>
            <a:r>
              <a:rPr lang="en-US" sz="2000" err="1">
                <a:solidFill>
                  <a:srgbClr val="000000"/>
                </a:solidFill>
              </a:rPr>
              <a:t>Welke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waarde</a:t>
            </a:r>
            <a:r>
              <a:rPr lang="en-US" sz="2000">
                <a:solidFill>
                  <a:srgbClr val="000000"/>
                </a:solidFill>
              </a:rPr>
              <a:t> lever </a:t>
            </a:r>
            <a:r>
              <a:rPr lang="en-US" sz="2000" err="1">
                <a:solidFill>
                  <a:srgbClr val="000000"/>
                </a:solidFill>
              </a:rPr>
              <a:t>ik</a:t>
            </a:r>
            <a:r>
              <a:rPr lang="en-US" sz="2000">
                <a:solidFill>
                  <a:srgbClr val="000000"/>
                </a:solidFill>
              </a:rPr>
              <a:t> op qua Profit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Als je iets met food doet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838200" y="1689101"/>
          <a:ext cx="8793480" cy="308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61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/>
                        <a:t>HACCP Controle</a:t>
                      </a:r>
                      <a:r>
                        <a:rPr lang="nl-NL" sz="2800" baseline="0"/>
                        <a:t> lijst</a:t>
                      </a:r>
                      <a:endParaRPr lang="nl-NL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algn="l"/>
                      <a:r>
                        <a:rPr lang="nl-NL" sz="2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Voldoende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b="1">
                          <a:solidFill>
                            <a:srgbClr val="FF0000"/>
                          </a:solidFill>
                        </a:rPr>
                        <a:t>Onvoldoende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298">
                <a:tc>
                  <a:txBody>
                    <a:bodyPr/>
                    <a:lstStyle/>
                    <a:p>
                      <a:r>
                        <a:rPr lang="nl-NL" sz="2000"/>
                        <a:t>“Daar</a:t>
                      </a:r>
                      <a:r>
                        <a:rPr lang="nl-NL" sz="2000" baseline="0"/>
                        <a:t> word ik vrolijk van” sticker</a:t>
                      </a:r>
                      <a:endParaRPr lang="nl-N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1</a:t>
                      </a:r>
                      <a:r>
                        <a:rPr lang="nl-NL" sz="2000" baseline="30000"/>
                        <a:t>ste</a:t>
                      </a:r>
                      <a:r>
                        <a:rPr lang="nl-NL" sz="2000"/>
                        <a:t> waarschuwing &gt; “Daar word ik niet vrolijk</a:t>
                      </a:r>
                      <a:r>
                        <a:rPr lang="nl-NL" sz="2000" baseline="0"/>
                        <a:t> van” sticker</a:t>
                      </a:r>
                    </a:p>
                    <a:p>
                      <a:r>
                        <a:rPr lang="nl-NL" sz="2000" baseline="0"/>
                        <a:t>2</a:t>
                      </a:r>
                      <a:r>
                        <a:rPr lang="nl-NL" sz="2000" baseline="30000"/>
                        <a:t>e</a:t>
                      </a:r>
                      <a:r>
                        <a:rPr lang="nl-NL" sz="2000" baseline="0"/>
                        <a:t> waarschuwing &gt; Sluiten</a:t>
                      </a:r>
                    </a:p>
                    <a:p>
                      <a:endParaRPr lang="nl-NL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0"/>
            <a:ext cx="2560320" cy="2560320"/>
          </a:xfrm>
        </p:spPr>
      </p:pic>
    </p:spTree>
    <p:extLst>
      <p:ext uri="{BB962C8B-B14F-4D97-AF65-F5344CB8AC3E}">
        <p14:creationId xmlns:p14="http://schemas.microsoft.com/office/powerpoint/2010/main" val="39235922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723</Words>
  <Application>Microsoft Office PowerPoint</Application>
  <PresentationFormat>Breedbeeld</PresentationFormat>
  <Paragraphs>208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PowerPoint-presentatie</vt:lpstr>
      <vt:lpstr>Inhoud</vt:lpstr>
      <vt:lpstr>Herkansing</vt:lpstr>
      <vt:lpstr>IBS De wereld en ik</vt:lpstr>
      <vt:lpstr>PowerPoint-presentatie</vt:lpstr>
      <vt:lpstr>Toetsing</vt:lpstr>
      <vt:lpstr>Maatschappelijk Verantwoord Ondernemen (MVO)</vt:lpstr>
      <vt:lpstr>Welke impact heeft mijn organisatie??</vt:lpstr>
      <vt:lpstr>Als je iets met food doet</vt:lpstr>
      <vt:lpstr>Creativiteit</vt:lpstr>
      <vt:lpstr>Portfolio</vt:lpstr>
      <vt:lpstr>Maatschappelijke stage</vt:lpstr>
      <vt:lpstr>wwwwwwwwwwikiwijs</vt:lpstr>
      <vt:lpstr>Belangrijke data</vt:lpstr>
      <vt:lpstr>‘Belangrijke’ mensen</vt:lpstr>
      <vt:lpstr>Groepsindeling</vt:lpstr>
      <vt:lpstr>Opdracht: ondernemersgeest</vt:lpstr>
      <vt:lpstr>Spelregels</vt:lpstr>
      <vt:lpstr>Opdracht voor je mindset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9</cp:revision>
  <dcterms:created xsi:type="dcterms:W3CDTF">2021-07-07T07:37:45Z</dcterms:created>
  <dcterms:modified xsi:type="dcterms:W3CDTF">2021-11-15T15:47:08Z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